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308" r:id="rId4"/>
    <p:sldId id="309" r:id="rId5"/>
    <p:sldId id="310" r:id="rId6"/>
    <p:sldId id="290" r:id="rId7"/>
    <p:sldId id="316" r:id="rId8"/>
    <p:sldId id="312" r:id="rId9"/>
    <p:sldId id="311" r:id="rId10"/>
    <p:sldId id="323" r:id="rId11"/>
    <p:sldId id="313" r:id="rId12"/>
    <p:sldId id="315" r:id="rId13"/>
    <p:sldId id="322" r:id="rId14"/>
    <p:sldId id="314" r:id="rId15"/>
    <p:sldId id="319" r:id="rId16"/>
    <p:sldId id="320" r:id="rId17"/>
    <p:sldId id="318" r:id="rId18"/>
    <p:sldId id="317" r:id="rId19"/>
    <p:sldId id="321" r:id="rId20"/>
    <p:sldId id="324" r:id="rId21"/>
    <p:sldId id="276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04" y="10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8406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29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5146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4" r:id="rId3"/>
    <p:sldLayoutId id="2147483755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  <p:sldLayoutId id="2147483756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openai.com/blog/dall-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088009" y="539067"/>
            <a:ext cx="1262227" cy="310203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76892" y="2455291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Capstone Design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991862" y="3975944"/>
            <a:ext cx="56105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67" b="1" dirty="0">
                <a:solidFill>
                  <a:schemeClr val="bg1"/>
                </a:solidFill>
                <a:cs typeface="Arial" pitchFamily="34" charset="0"/>
              </a:rPr>
              <a:t>김영민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867" dirty="0">
                <a:solidFill>
                  <a:schemeClr val="bg1"/>
                </a:solidFill>
                <a:cs typeface="Arial" pitchFamily="34" charset="0"/>
              </a:rPr>
              <a:t>유의선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867" dirty="0" err="1">
                <a:solidFill>
                  <a:schemeClr val="bg1"/>
                </a:solidFill>
                <a:cs typeface="Arial" pitchFamily="34" charset="0"/>
              </a:rPr>
              <a:t>신우탁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867" dirty="0">
                <a:solidFill>
                  <a:schemeClr val="bg1"/>
                </a:solidFill>
                <a:cs typeface="Arial" pitchFamily="34" charset="0"/>
              </a:rPr>
              <a:t>김영훈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75C2C610-D8BC-42F7-9EE5-7F3C910F56B0}"/>
              </a:ext>
            </a:extLst>
          </p:cNvPr>
          <p:cNvSpPr txBox="1"/>
          <p:nvPr/>
        </p:nvSpPr>
        <p:spPr>
          <a:xfrm>
            <a:off x="7992677" y="3425030"/>
            <a:ext cx="129610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YOU &amp; AI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26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AI Traffic Light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73072" y="1178732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기존 유사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6E8456-5C08-43A4-BA7F-BBC3324D7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9" y="2026291"/>
            <a:ext cx="3628055" cy="240279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6A0434-8C53-4257-83A6-C9E35B2F7A8E}"/>
              </a:ext>
            </a:extLst>
          </p:cNvPr>
          <p:cNvSpPr/>
          <p:nvPr/>
        </p:nvSpPr>
        <p:spPr>
          <a:xfrm>
            <a:off x="1396189" y="4521415"/>
            <a:ext cx="135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No Traffic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28739-5D47-40C1-BA88-5300C09EBE1B}"/>
              </a:ext>
            </a:extLst>
          </p:cNvPr>
          <p:cNvSpPr/>
          <p:nvPr/>
        </p:nvSpPr>
        <p:spPr>
          <a:xfrm>
            <a:off x="211661" y="5206951"/>
            <a:ext cx="4475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전체 교통량을 파악하여 효율적인 신호체계 구축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A0D817-02A7-438F-B701-3008DE75D8B3}"/>
              </a:ext>
            </a:extLst>
          </p:cNvPr>
          <p:cNvSpPr/>
          <p:nvPr/>
        </p:nvSpPr>
        <p:spPr>
          <a:xfrm>
            <a:off x="5584639" y="1178732"/>
            <a:ext cx="98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차별성</a:t>
            </a:r>
          </a:p>
        </p:txBody>
      </p:sp>
      <p:pic>
        <p:nvPicPr>
          <p:cNvPr id="4098" name="Picture 2" descr="노인 보행속도 떨어지면 사망률 2.54배↑ - 머니투데이">
            <a:extLst>
              <a:ext uri="{FF2B5EF4-FFF2-40B4-BE49-F238E27FC236}">
                <a16:creationId xmlns:a16="http://schemas.microsoft.com/office/drawing/2014/main" id="{8880305C-55F3-4F53-9B53-096B11912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84" y="2026291"/>
            <a:ext cx="3934436" cy="26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E30649-901E-4403-B74F-1E94C6044F46}"/>
              </a:ext>
            </a:extLst>
          </p:cNvPr>
          <p:cNvSpPr/>
          <p:nvPr/>
        </p:nvSpPr>
        <p:spPr>
          <a:xfrm>
            <a:off x="5892056" y="5206951"/>
            <a:ext cx="5519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걸음걸이가 느린 노인들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교통 약자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을 고려한 신호체계 구축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43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AI Traffic Light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304903" y="1178732"/>
            <a:ext cx="98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E3CEB0-BF24-48D2-AE01-78092433BEAF}"/>
              </a:ext>
            </a:extLst>
          </p:cNvPr>
          <p:cNvSpPr/>
          <p:nvPr/>
        </p:nvSpPr>
        <p:spPr>
          <a:xfrm>
            <a:off x="455800" y="1859825"/>
            <a:ext cx="10936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날씨에 따른 변수</a:t>
            </a:r>
            <a:endParaRPr lang="en-US" altLang="ko-KR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83088-819F-4CAE-AE38-A6D97C6791A0}"/>
              </a:ext>
            </a:extLst>
          </p:cNvPr>
          <p:cNvSpPr/>
          <p:nvPr/>
        </p:nvSpPr>
        <p:spPr>
          <a:xfrm>
            <a:off x="455801" y="2598003"/>
            <a:ext cx="1093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4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딥러닝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훈련 어려움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400" dirty="0">
                <a:solidFill>
                  <a:srgbClr val="0070C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인공지능 지식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FA4F7A-39B7-42DF-ABF8-65C976ECEDB1}"/>
              </a:ext>
            </a:extLst>
          </p:cNvPr>
          <p:cNvSpPr/>
          <p:nvPr/>
        </p:nvSpPr>
        <p:spPr>
          <a:xfrm>
            <a:off x="388688" y="4327206"/>
            <a:ext cx="10936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교통국에서 활용하는 거라서 사용자의 활용은 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x</a:t>
            </a:r>
          </a:p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웹으로 만들어 회사에서 관리자가 사용할 수 있게 하는 것이 </a:t>
            </a:r>
            <a:r>
              <a:rPr lang="ko-KR" altLang="en-US" sz="24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좋아보인다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DCDCC8-0338-4609-ACF9-3706BDC6B20E}"/>
              </a:ext>
            </a:extLst>
          </p:cNvPr>
          <p:cNvSpPr/>
          <p:nvPr/>
        </p:nvSpPr>
        <p:spPr>
          <a:xfrm>
            <a:off x="304903" y="3505412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 활용 방법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16770AD-78CD-4789-A940-E72BED37CE85}"/>
              </a:ext>
            </a:extLst>
          </p:cNvPr>
          <p:cNvSpPr/>
          <p:nvPr/>
        </p:nvSpPr>
        <p:spPr>
          <a:xfrm rot="5400000">
            <a:off x="6014979" y="-2827750"/>
            <a:ext cx="162043" cy="12192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3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</a:t>
            </a:r>
            <a:r>
              <a:rPr lang="ko-KR" altLang="en-US" dirty="0"/>
              <a:t> </a:t>
            </a:r>
            <a:r>
              <a:rPr lang="en-US" altLang="ko-KR" dirty="0"/>
              <a:t>Pet</a:t>
            </a:r>
            <a:r>
              <a:rPr lang="ko-KR" altLang="en-US" dirty="0"/>
              <a:t> </a:t>
            </a:r>
            <a:r>
              <a:rPr lang="en-US" altLang="ko-KR" dirty="0"/>
              <a:t>Communion System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304903" y="1178732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필요성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A03B8E-5CEF-44A8-977C-1903F60027A3}"/>
              </a:ext>
            </a:extLst>
          </p:cNvPr>
          <p:cNvSpPr/>
          <p:nvPr/>
        </p:nvSpPr>
        <p:spPr>
          <a:xfrm>
            <a:off x="1233787" y="5309936"/>
            <a:ext cx="236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반려동물 가구 증가 추세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6C0AE5-EB9C-471F-9CD4-063BB9C776C7}"/>
              </a:ext>
            </a:extLst>
          </p:cNvPr>
          <p:cNvSpPr/>
          <p:nvPr/>
        </p:nvSpPr>
        <p:spPr>
          <a:xfrm>
            <a:off x="7416847" y="5301468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펫로스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증후군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0E665C-D676-490E-A126-7D030256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610" y="2391273"/>
            <a:ext cx="5112915" cy="26314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96FBC8-F020-4F1F-8B9C-124FA1BE2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05" y="2391273"/>
            <a:ext cx="4421957" cy="24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6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</a:t>
            </a:r>
            <a:r>
              <a:rPr lang="ko-KR" altLang="en-US" dirty="0"/>
              <a:t> </a:t>
            </a:r>
            <a:r>
              <a:rPr lang="en-US" altLang="ko-KR" dirty="0"/>
              <a:t>Pet</a:t>
            </a:r>
            <a:r>
              <a:rPr lang="ko-KR" altLang="en-US" dirty="0"/>
              <a:t> </a:t>
            </a:r>
            <a:r>
              <a:rPr lang="en-US" altLang="ko-KR" dirty="0"/>
              <a:t>Communion System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304903" y="1178732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기존 유사 서비스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A03B8E-5CEF-44A8-977C-1903F60027A3}"/>
              </a:ext>
            </a:extLst>
          </p:cNvPr>
          <p:cNvSpPr/>
          <p:nvPr/>
        </p:nvSpPr>
        <p:spPr>
          <a:xfrm>
            <a:off x="569840" y="4336813"/>
            <a:ext cx="44342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펫로스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증후군을 위한 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VR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반려동물 교감 시스템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 latinLnBrk="1"/>
            <a:r>
              <a:rPr lang="en-US" altLang="ko-KR" sz="1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1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동서대학교</a:t>
            </a:r>
            <a:r>
              <a:rPr lang="en-US" altLang="ko-KR" sz="1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DDC501-3C1E-4308-AC3F-C11983EE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0" y="2798558"/>
            <a:ext cx="4324350" cy="10763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E1CD1E0-783F-4E71-BF1C-3DA5A1124F1A}"/>
              </a:ext>
            </a:extLst>
          </p:cNvPr>
          <p:cNvSpPr/>
          <p:nvPr/>
        </p:nvSpPr>
        <p:spPr>
          <a:xfrm>
            <a:off x="5584639" y="1178732"/>
            <a:ext cx="98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차별성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BE178-96D8-4132-AAD2-D6E859638876}"/>
              </a:ext>
            </a:extLst>
          </p:cNvPr>
          <p:cNvSpPr txBox="1"/>
          <p:nvPr/>
        </p:nvSpPr>
        <p:spPr>
          <a:xfrm>
            <a:off x="5998127" y="1977009"/>
            <a:ext cx="3984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AR </a:t>
            </a:r>
            <a:r>
              <a:rPr lang="ko-KR" altLang="en-US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서비스 </a:t>
            </a:r>
            <a:r>
              <a:rPr lang="en-US" altLang="ko-KR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X</a:t>
            </a:r>
            <a:endParaRPr lang="ko-KR" altLang="en-US" sz="4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D729DF-6C79-4E5E-B9F0-95B47BC73DC7}"/>
              </a:ext>
            </a:extLst>
          </p:cNvPr>
          <p:cNvSpPr txBox="1"/>
          <p:nvPr/>
        </p:nvSpPr>
        <p:spPr>
          <a:xfrm>
            <a:off x="6199463" y="4427433"/>
            <a:ext cx="3984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키우던 반려 동물의 행동 학습</a:t>
            </a:r>
          </a:p>
        </p:txBody>
      </p:sp>
      <p:pic>
        <p:nvPicPr>
          <p:cNvPr id="8194" name="Picture 2" descr="Plus Icon 3212708">
            <a:extLst>
              <a:ext uri="{FF2B5EF4-FFF2-40B4-BE49-F238E27FC236}">
                <a16:creationId xmlns:a16="http://schemas.microsoft.com/office/drawing/2014/main" id="{1B559C5E-736D-4999-93DC-64AD79A0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07" y="3032326"/>
            <a:ext cx="10763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760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</a:t>
            </a:r>
            <a:r>
              <a:rPr lang="ko-KR" altLang="en-US" dirty="0"/>
              <a:t> </a:t>
            </a:r>
            <a:r>
              <a:rPr lang="en-US" altLang="ko-KR" dirty="0"/>
              <a:t>Pet</a:t>
            </a:r>
            <a:r>
              <a:rPr lang="ko-KR" altLang="en-US" dirty="0"/>
              <a:t> </a:t>
            </a:r>
            <a:r>
              <a:rPr lang="en-US" altLang="ko-KR" dirty="0"/>
              <a:t>Communion System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304903" y="1178732"/>
            <a:ext cx="98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E3CEB0-BF24-48D2-AE01-78092433BEAF}"/>
              </a:ext>
            </a:extLst>
          </p:cNvPr>
          <p:cNvSpPr/>
          <p:nvPr/>
        </p:nvSpPr>
        <p:spPr>
          <a:xfrm>
            <a:off x="455800" y="1859825"/>
            <a:ext cx="109364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오히려 반려동물과의 추억을 되새기면서 반려동물을 잃은 </a:t>
            </a:r>
            <a:r>
              <a:rPr lang="ko-KR" altLang="en-US" sz="2400" dirty="0">
                <a:solidFill>
                  <a:srgbClr val="0070C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상실감과 우울증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 더 심해질 수 있다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83088-819F-4CAE-AE38-A6D97C6791A0}"/>
              </a:ext>
            </a:extLst>
          </p:cNvPr>
          <p:cNvSpPr/>
          <p:nvPr/>
        </p:nvSpPr>
        <p:spPr>
          <a:xfrm>
            <a:off x="413856" y="2807531"/>
            <a:ext cx="10936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반려동물의 행동과 습관을 완벽하게 재현할 수는 없기에 사용자에게 </a:t>
            </a:r>
            <a:r>
              <a:rPr lang="ko-KR" altLang="en-US" sz="2400" dirty="0">
                <a:solidFill>
                  <a:srgbClr val="0070C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이질감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을 줄 수 있다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03217E-2AC7-4BD4-99E6-8E9DE3E9137D}"/>
              </a:ext>
            </a:extLst>
          </p:cNvPr>
          <p:cNvSpPr/>
          <p:nvPr/>
        </p:nvSpPr>
        <p:spPr>
          <a:xfrm>
            <a:off x="388688" y="5736558"/>
            <a:ext cx="1093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AR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활용</a:t>
            </a:r>
            <a:endParaRPr lang="en-US" altLang="ko-KR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628B40-6505-45CA-95A5-683F635C7307}"/>
              </a:ext>
            </a:extLst>
          </p:cNvPr>
          <p:cNvSpPr/>
          <p:nvPr/>
        </p:nvSpPr>
        <p:spPr>
          <a:xfrm>
            <a:off x="304903" y="4914764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 활용 방법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36B34D03-AD15-4ED0-B293-8CFBB4CCEBA7}"/>
              </a:ext>
            </a:extLst>
          </p:cNvPr>
          <p:cNvSpPr/>
          <p:nvPr/>
        </p:nvSpPr>
        <p:spPr>
          <a:xfrm rot="5400000">
            <a:off x="6014979" y="-1535844"/>
            <a:ext cx="162043" cy="12192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125CE4-3D84-469C-B5A5-546E32A8EB34}"/>
              </a:ext>
            </a:extLst>
          </p:cNvPr>
          <p:cNvSpPr/>
          <p:nvPr/>
        </p:nvSpPr>
        <p:spPr>
          <a:xfrm>
            <a:off x="413856" y="3796136"/>
            <a:ext cx="1093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개인 반려동물의 행동영상을 미리 </a:t>
            </a:r>
            <a:r>
              <a:rPr lang="ko-KR" altLang="en-US" sz="24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기록해야한단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단점 존재</a:t>
            </a:r>
            <a:endParaRPr lang="en-US" altLang="ko-KR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97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Soccer Pose Correction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304903" y="1178732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필요성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A03B8E-5CEF-44A8-977C-1903F60027A3}"/>
              </a:ext>
            </a:extLst>
          </p:cNvPr>
          <p:cNvSpPr/>
          <p:nvPr/>
        </p:nvSpPr>
        <p:spPr>
          <a:xfrm>
            <a:off x="965339" y="5309936"/>
            <a:ext cx="306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정확한 자세가 완벽한 슛을 만듦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6C0AE5-EB9C-471F-9CD4-063BB9C776C7}"/>
              </a:ext>
            </a:extLst>
          </p:cNvPr>
          <p:cNvSpPr/>
          <p:nvPr/>
        </p:nvSpPr>
        <p:spPr>
          <a:xfrm>
            <a:off x="6569561" y="5309936"/>
            <a:ext cx="265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바른 </a:t>
            </a:r>
            <a:r>
              <a: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자세를 통한 부상 방지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F2490A-170D-40E8-812A-0694C517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38" y="1847214"/>
            <a:ext cx="2432986" cy="31635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6614C3-94FC-489E-89E5-E8492818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619" y="2078969"/>
            <a:ext cx="3528766" cy="29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54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Soccer Pose Correction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73072" y="1178732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기존 유사 서비스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A0D817-02A7-438F-B701-3008DE75D8B3}"/>
              </a:ext>
            </a:extLst>
          </p:cNvPr>
          <p:cNvSpPr/>
          <p:nvPr/>
        </p:nvSpPr>
        <p:spPr>
          <a:xfrm>
            <a:off x="5584639" y="1178732"/>
            <a:ext cx="98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차별성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E30649-901E-4403-B74F-1E94C6044F46}"/>
              </a:ext>
            </a:extLst>
          </p:cNvPr>
          <p:cNvSpPr/>
          <p:nvPr/>
        </p:nvSpPr>
        <p:spPr>
          <a:xfrm>
            <a:off x="1169686" y="4997801"/>
            <a:ext cx="34788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스포츠 자세 교정 앱 여러 존재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 latinLnBrk="1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+</a:t>
            </a:r>
          </a:p>
          <a:p>
            <a:pPr algn="ctr"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인천대 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“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사장님 </a:t>
            </a:r>
            <a:r>
              <a:rPr lang="ko-KR" altLang="en-US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나이스샷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”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졸업작품 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F76995-A603-4097-BD1F-31DC0F93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6" y="1640397"/>
            <a:ext cx="1782412" cy="3080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1103AB-6325-40F8-88E2-A5DE414A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41" y="2503357"/>
            <a:ext cx="3289659" cy="16367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FA5FFE-F567-4714-9BF9-A860B9814B23}"/>
              </a:ext>
            </a:extLst>
          </p:cNvPr>
          <p:cNvSpPr txBox="1"/>
          <p:nvPr/>
        </p:nvSpPr>
        <p:spPr>
          <a:xfrm>
            <a:off x="5584639" y="2109156"/>
            <a:ext cx="5898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축구 자세 교정에 대한 어플 존재 </a:t>
            </a:r>
            <a:r>
              <a:rPr lang="en-US" altLang="ko-KR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X</a:t>
            </a:r>
            <a:endParaRPr lang="ko-KR" altLang="en-US" sz="4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0FF445-B7CD-4347-9424-B8FFA6FBB65B}"/>
              </a:ext>
            </a:extLst>
          </p:cNvPr>
          <p:cNvSpPr txBox="1"/>
          <p:nvPr/>
        </p:nvSpPr>
        <p:spPr>
          <a:xfrm>
            <a:off x="5584639" y="4736191"/>
            <a:ext cx="5898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부상 방지 스트레칭 자세 교정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05D41-5FEB-4106-AFF9-40885528AD60}"/>
              </a:ext>
            </a:extLst>
          </p:cNvPr>
          <p:cNvSpPr txBox="1"/>
          <p:nvPr/>
        </p:nvSpPr>
        <p:spPr>
          <a:xfrm>
            <a:off x="5737039" y="3663797"/>
            <a:ext cx="5898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</a:t>
            </a:r>
            <a:endParaRPr lang="ko-KR" altLang="en-US" sz="4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08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Soccer Pose Correction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304903" y="1178732"/>
            <a:ext cx="98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E3CEB0-BF24-48D2-AE01-78092433BEAF}"/>
              </a:ext>
            </a:extLst>
          </p:cNvPr>
          <p:cNvSpPr/>
          <p:nvPr/>
        </p:nvSpPr>
        <p:spPr>
          <a:xfrm>
            <a:off x="455800" y="1859825"/>
            <a:ext cx="10936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기능이 자세의 분석에 한정됨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슛의 결과 확인 등이 불가능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83088-819F-4CAE-AE38-A6D97C6791A0}"/>
              </a:ext>
            </a:extLst>
          </p:cNvPr>
          <p:cNvSpPr/>
          <p:nvPr/>
        </p:nvSpPr>
        <p:spPr>
          <a:xfrm>
            <a:off x="455801" y="2598003"/>
            <a:ext cx="10936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슛 하는 순간의 움직임을 카메라가 정확하게 잡아낼 수 있는가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카메라의 성능에 따라 다르게 나타날 가능성이 있다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FA4F7A-39B7-42DF-ABF8-65C976ECEDB1}"/>
              </a:ext>
            </a:extLst>
          </p:cNvPr>
          <p:cNvSpPr/>
          <p:nvPr/>
        </p:nvSpPr>
        <p:spPr>
          <a:xfrm>
            <a:off x="455800" y="3505412"/>
            <a:ext cx="1093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축구 자세에 대한 전문적인 지식 필요</a:t>
            </a:r>
            <a:endParaRPr lang="en-US" altLang="ko-KR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26CD16-6F0A-4BC5-BF25-D12CF1592DE1}"/>
              </a:ext>
            </a:extLst>
          </p:cNvPr>
          <p:cNvSpPr/>
          <p:nvPr/>
        </p:nvSpPr>
        <p:spPr>
          <a:xfrm>
            <a:off x="388688" y="5157717"/>
            <a:ext cx="1093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앱 또는 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VR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활용</a:t>
            </a:r>
            <a:endParaRPr lang="en-US" altLang="ko-KR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5BE75E-BAD5-4A76-A6DB-F289CC627768}"/>
              </a:ext>
            </a:extLst>
          </p:cNvPr>
          <p:cNvSpPr/>
          <p:nvPr/>
        </p:nvSpPr>
        <p:spPr>
          <a:xfrm>
            <a:off x="304903" y="4335923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 활용 방법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56327D3-048D-4D02-8C20-86F13B968154}"/>
              </a:ext>
            </a:extLst>
          </p:cNvPr>
          <p:cNvSpPr/>
          <p:nvPr/>
        </p:nvSpPr>
        <p:spPr>
          <a:xfrm rot="5400000">
            <a:off x="6014979" y="-2039184"/>
            <a:ext cx="162043" cy="12192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84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527591" y="2390817"/>
            <a:ext cx="544629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Role of team members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14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5704514" y="1"/>
            <a:ext cx="838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251395" y="15539"/>
            <a:ext cx="275373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cs typeface="Arial" pitchFamily="34" charset="0"/>
              </a:rPr>
              <a:t>YOU &amp; AI</a:t>
            </a:r>
            <a:endParaRPr lang="ko-KR" altLang="en-US" sz="4400" dirty="0">
              <a:cs typeface="Arial" pitchFamily="34" charset="0"/>
            </a:endParaRPr>
          </a:p>
        </p:txBody>
      </p:sp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2E1ED2A6-2D38-4894-8E12-41FD25F16B3D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/>
          <a:srcRect l="4559" r="4559"/>
          <a:stretch>
            <a:fillRect/>
          </a:stretch>
        </p:blipFill>
        <p:spPr>
          <a:xfrm>
            <a:off x="791440" y="2367223"/>
            <a:ext cx="1644067" cy="16440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F66518-DE7A-4A7B-A26B-F895AB3A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0" y="2604700"/>
            <a:ext cx="1572866" cy="1561789"/>
          </a:xfrm>
          <a:prstGeom prst="rect">
            <a:avLst/>
          </a:prstGeom>
        </p:spPr>
      </p:pic>
      <p:sp>
        <p:nvSpPr>
          <p:cNvPr id="41" name="직사각형 5">
            <a:extLst>
              <a:ext uri="{FF2B5EF4-FFF2-40B4-BE49-F238E27FC236}">
                <a16:creationId xmlns:a16="http://schemas.microsoft.com/office/drawing/2014/main" id="{966C7ABA-E01D-486E-8BAA-97A5B611C9B5}"/>
              </a:ext>
            </a:extLst>
          </p:cNvPr>
          <p:cNvSpPr/>
          <p:nvPr/>
        </p:nvSpPr>
        <p:spPr>
          <a:xfrm>
            <a:off x="1613473" y="1218691"/>
            <a:ext cx="2980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/>
              <a:t>AI Model Design</a:t>
            </a:r>
            <a:endParaRPr lang="ko-KR" altLang="en-US" sz="2800" b="1" dirty="0"/>
          </a:p>
        </p:txBody>
      </p:sp>
      <p:sp>
        <p:nvSpPr>
          <p:cNvPr id="51" name="직사각형 5">
            <a:extLst>
              <a:ext uri="{FF2B5EF4-FFF2-40B4-BE49-F238E27FC236}">
                <a16:creationId xmlns:a16="http://schemas.microsoft.com/office/drawing/2014/main" id="{84CC899A-F995-4042-8621-A020A76E6A78}"/>
              </a:ext>
            </a:extLst>
          </p:cNvPr>
          <p:cNvSpPr/>
          <p:nvPr/>
        </p:nvSpPr>
        <p:spPr>
          <a:xfrm>
            <a:off x="7002353" y="425090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/>
              <a:t>유의선</a:t>
            </a:r>
          </a:p>
        </p:txBody>
      </p:sp>
      <p:sp>
        <p:nvSpPr>
          <p:cNvPr id="56" name="직사각형 5">
            <a:extLst>
              <a:ext uri="{FF2B5EF4-FFF2-40B4-BE49-F238E27FC236}">
                <a16:creationId xmlns:a16="http://schemas.microsoft.com/office/drawing/2014/main" id="{FF371D1A-1C23-4AA9-BF8F-9EFBFBF4CEF7}"/>
              </a:ext>
            </a:extLst>
          </p:cNvPr>
          <p:cNvSpPr/>
          <p:nvPr/>
        </p:nvSpPr>
        <p:spPr>
          <a:xfrm>
            <a:off x="9694142" y="425090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/>
              <a:t>김영훈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F59D1EA-7B8D-40A2-B16A-634A1A93F00C}"/>
              </a:ext>
            </a:extLst>
          </p:cNvPr>
          <p:cNvSpPr/>
          <p:nvPr/>
        </p:nvSpPr>
        <p:spPr>
          <a:xfrm>
            <a:off x="9258807" y="2604700"/>
            <a:ext cx="1531539" cy="1560067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213C76E-0C75-4785-912F-14DE6CBDFA30}"/>
              </a:ext>
            </a:extLst>
          </p:cNvPr>
          <p:cNvSpPr/>
          <p:nvPr/>
        </p:nvSpPr>
        <p:spPr>
          <a:xfrm>
            <a:off x="3422594" y="2481531"/>
            <a:ext cx="1531539" cy="1560067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5">
            <a:extLst>
              <a:ext uri="{FF2B5EF4-FFF2-40B4-BE49-F238E27FC236}">
                <a16:creationId xmlns:a16="http://schemas.microsoft.com/office/drawing/2014/main" id="{28392F1B-F34D-4BD3-989F-2C7132282D6E}"/>
              </a:ext>
            </a:extLst>
          </p:cNvPr>
          <p:cNvSpPr/>
          <p:nvPr/>
        </p:nvSpPr>
        <p:spPr>
          <a:xfrm>
            <a:off x="3761409" y="4215057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/>
              <a:t>신우탁</a:t>
            </a:r>
            <a:endParaRPr lang="ko-KR" altLang="en-US" sz="1600" b="1" dirty="0"/>
          </a:p>
        </p:txBody>
      </p:sp>
      <p:sp>
        <p:nvSpPr>
          <p:cNvPr id="54" name="직사각형 5">
            <a:extLst>
              <a:ext uri="{FF2B5EF4-FFF2-40B4-BE49-F238E27FC236}">
                <a16:creationId xmlns:a16="http://schemas.microsoft.com/office/drawing/2014/main" id="{000317E8-2F79-4891-ABB4-F02A639A7461}"/>
              </a:ext>
            </a:extLst>
          </p:cNvPr>
          <p:cNvSpPr/>
          <p:nvPr/>
        </p:nvSpPr>
        <p:spPr>
          <a:xfrm>
            <a:off x="1255562" y="4215057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/>
              <a:t>김영민</a:t>
            </a:r>
          </a:p>
        </p:txBody>
      </p:sp>
      <p:sp>
        <p:nvSpPr>
          <p:cNvPr id="65" name="직사각형 5">
            <a:extLst>
              <a:ext uri="{FF2B5EF4-FFF2-40B4-BE49-F238E27FC236}">
                <a16:creationId xmlns:a16="http://schemas.microsoft.com/office/drawing/2014/main" id="{CCD5032F-7F80-488B-8A4B-8E19A723E6D0}"/>
              </a:ext>
            </a:extLst>
          </p:cNvPr>
          <p:cNvSpPr/>
          <p:nvPr/>
        </p:nvSpPr>
        <p:spPr>
          <a:xfrm>
            <a:off x="7293157" y="1218691"/>
            <a:ext cx="3027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/>
              <a:t>User Application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8550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2116657"/>
            <a:ext cx="5347783" cy="896655"/>
            <a:chOff x="1848112" y="1448707"/>
            <a:chExt cx="5347783" cy="896655"/>
          </a:xfrm>
        </p:grpSpPr>
        <p:sp>
          <p:nvSpPr>
            <p:cNvPr id="8" name="TextBox 7"/>
            <p:cNvSpPr txBox="1"/>
            <p:nvPr/>
          </p:nvSpPr>
          <p:spPr>
            <a:xfrm>
              <a:off x="2688203" y="2041711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아이디어 간략 소개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56597" y="144870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Introduce our Idea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710337" y="4793340"/>
            <a:ext cx="5383988" cy="914978"/>
            <a:chOff x="1848112" y="1575921"/>
            <a:chExt cx="5383988" cy="9149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팀원들의 역할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62978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Role of team members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54608" y="3536998"/>
            <a:ext cx="5426705" cy="1041287"/>
            <a:chOff x="1805395" y="1768394"/>
            <a:chExt cx="5426705" cy="10412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532682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아이디어의 구체적인 내용과 차별성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634010" y="187873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Details of Our Idea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05395" y="1768394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038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527591" y="2737066"/>
            <a:ext cx="5446295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Introduce our Idea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2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57C89D10-E952-4E98-9B83-E4C3194F7CE0}"/>
              </a:ext>
            </a:extLst>
          </p:cNvPr>
          <p:cNvSpPr txBox="1"/>
          <p:nvPr/>
        </p:nvSpPr>
        <p:spPr>
          <a:xfrm>
            <a:off x="1196688" y="4087188"/>
            <a:ext cx="171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to Drawing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590B48-9978-4CFD-938B-DEA09289718A}"/>
              </a:ext>
            </a:extLst>
          </p:cNvPr>
          <p:cNvSpPr txBox="1"/>
          <p:nvPr/>
        </p:nvSpPr>
        <p:spPr>
          <a:xfrm>
            <a:off x="4060168" y="4082218"/>
            <a:ext cx="1634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 Traffic Light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37C1CAD-B683-402F-AD5E-6061FBF2AB29}"/>
              </a:ext>
            </a:extLst>
          </p:cNvPr>
          <p:cNvSpPr txBox="1"/>
          <p:nvPr/>
        </p:nvSpPr>
        <p:spPr>
          <a:xfrm>
            <a:off x="6484723" y="4082218"/>
            <a:ext cx="2499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 Pet Communion System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A23B37-6AAC-41AA-B034-ECAA40FA0055}"/>
              </a:ext>
            </a:extLst>
          </p:cNvPr>
          <p:cNvSpPr txBox="1"/>
          <p:nvPr/>
        </p:nvSpPr>
        <p:spPr>
          <a:xfrm>
            <a:off x="9186180" y="4082218"/>
            <a:ext cx="2754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Soccer Pose Correction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483778" y="330694"/>
            <a:ext cx="407095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Our Idea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BE1AD7-0731-4482-AF8E-EFB77FBF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78" y="2051086"/>
            <a:ext cx="3143250" cy="1962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B1AB02-E94D-40FD-BCE0-BADAF924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86" y="2046432"/>
            <a:ext cx="2378006" cy="1704063"/>
          </a:xfrm>
          <a:prstGeom prst="rect">
            <a:avLst/>
          </a:prstGeom>
        </p:spPr>
      </p:pic>
      <p:pic>
        <p:nvPicPr>
          <p:cNvPr id="2050" name="Picture 2" descr="파이리코, &amp;quot;반려동물-행동분석-인공지능 AI 개발한다&amp;quot; ⋆ 코코타임즈">
            <a:extLst>
              <a:ext uri="{FF2B5EF4-FFF2-40B4-BE49-F238E27FC236}">
                <a16:creationId xmlns:a16="http://schemas.microsoft.com/office/drawing/2014/main" id="{46C59FDD-052E-45B7-97F3-875E22BB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66" y="2062236"/>
            <a:ext cx="2623265" cy="17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n 3D Pose be Learned from 2D Projections Alone?">
            <a:extLst>
              <a:ext uri="{FF2B5EF4-FFF2-40B4-BE49-F238E27FC236}">
                <a16:creationId xmlns:a16="http://schemas.microsoft.com/office/drawing/2014/main" id="{0A90C5AE-42C0-4717-A54F-C3B65AA8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887" y="2010546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3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527591" y="2737066"/>
            <a:ext cx="5446295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Details of Our Idea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3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Drawing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304903" y="1178732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필요성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F65EDA-2315-4915-8343-58018D18C330}"/>
              </a:ext>
            </a:extLst>
          </p:cNvPr>
          <p:cNvSpPr/>
          <p:nvPr/>
        </p:nvSpPr>
        <p:spPr>
          <a:xfrm>
            <a:off x="792409" y="4656487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상상이 안되는 병 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</a:t>
            </a:r>
            <a:r>
              <a:rPr lang="ko-KR" altLang="en-US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아판타시아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761CA1-145E-4EE4-B41A-08056E40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07" y="2002102"/>
            <a:ext cx="3288010" cy="2388984"/>
          </a:xfrm>
          <a:prstGeom prst="rect">
            <a:avLst/>
          </a:prstGeom>
        </p:spPr>
      </p:pic>
      <p:pic>
        <p:nvPicPr>
          <p:cNvPr id="1026" name="Picture 2" descr="1등 124억, 1년차도 억대···네이버웹툰 작가 연봉 이정도였어? | 중앙일보">
            <a:extLst>
              <a:ext uri="{FF2B5EF4-FFF2-40B4-BE49-F238E27FC236}">
                <a16:creationId xmlns:a16="http://schemas.microsoft.com/office/drawing/2014/main" id="{43D4106B-E4F0-4AC0-9B70-7C24577F2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525" y="2002102"/>
            <a:ext cx="3759760" cy="254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5707C0-F571-46B3-B21D-7F76C37177DD}"/>
              </a:ext>
            </a:extLst>
          </p:cNvPr>
          <p:cNvSpPr/>
          <p:nvPr/>
        </p:nvSpPr>
        <p:spPr>
          <a:xfrm>
            <a:off x="5026112" y="4656487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웹툰에 활발하게 이용 가능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28" name="Picture 4" descr="Multimodal Deep Learning. I recently submitted my thesis on… | by Purvanshi  Mehta | Towards Data Science">
            <a:extLst>
              <a:ext uri="{FF2B5EF4-FFF2-40B4-BE49-F238E27FC236}">
                <a16:creationId xmlns:a16="http://schemas.microsoft.com/office/drawing/2014/main" id="{EC3F4220-35F1-405E-98F2-2C8CA0AB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53" y="2542910"/>
            <a:ext cx="3734440" cy="13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A03B8E-5CEF-44A8-977C-1903F60027A3}"/>
              </a:ext>
            </a:extLst>
          </p:cNvPr>
          <p:cNvSpPr/>
          <p:nvPr/>
        </p:nvSpPr>
        <p:spPr>
          <a:xfrm>
            <a:off x="8455004" y="4656487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최근 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Multimodal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 대한 연구 증가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Drawing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CBBF02-04E2-46B5-9CA4-A07F486B0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03" y="1640397"/>
            <a:ext cx="3922795" cy="22437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73072" y="1178732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기존 유사 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24928B-455A-44A4-9D6D-2DA7002EBCC6}"/>
              </a:ext>
            </a:extLst>
          </p:cNvPr>
          <p:cNvSpPr/>
          <p:nvPr/>
        </p:nvSpPr>
        <p:spPr>
          <a:xfrm>
            <a:off x="486229" y="3903095"/>
            <a:ext cx="3560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dirty="0"/>
              <a:t>Night Café </a:t>
            </a:r>
            <a:r>
              <a:rPr lang="en-US" altLang="ko-KR" sz="1400" dirty="0"/>
              <a:t>(</a:t>
            </a:r>
            <a:r>
              <a:rPr lang="en-US" altLang="ko-KR" sz="1200" dirty="0"/>
              <a:t>https://creator.nightcafe.studio/)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1C4E23-1D1E-49AB-B357-C9955B7A0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" y="4383541"/>
            <a:ext cx="5126635" cy="16610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3F65EDA-2315-4915-8343-58018D18C330}"/>
              </a:ext>
            </a:extLst>
          </p:cNvPr>
          <p:cNvSpPr/>
          <p:nvPr/>
        </p:nvSpPr>
        <p:spPr>
          <a:xfrm>
            <a:off x="213483" y="6082615"/>
            <a:ext cx="4344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dirty="0" err="1"/>
              <a:t>OpenAI</a:t>
            </a:r>
            <a:r>
              <a:rPr lang="en-US" altLang="ko-KR" dirty="0"/>
              <a:t> DALL-E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https://openai.com/blog/dall-e/</a:t>
            </a:r>
            <a:r>
              <a:rPr lang="en-US" altLang="ko-KR" sz="1400" dirty="0"/>
              <a:t>)</a:t>
            </a:r>
            <a:endParaRPr lang="en-US" altLang="ko-KR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E1451F0-C57C-4D37-99D5-129910A11356}"/>
              </a:ext>
            </a:extLst>
          </p:cNvPr>
          <p:cNvSpPr/>
          <p:nvPr/>
        </p:nvSpPr>
        <p:spPr>
          <a:xfrm>
            <a:off x="5327009" y="3112316"/>
            <a:ext cx="889233" cy="7242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790FD-EE00-4FA4-B963-F494518AA4C3}"/>
              </a:ext>
            </a:extLst>
          </p:cNvPr>
          <p:cNvSpPr txBox="1"/>
          <p:nvPr/>
        </p:nvSpPr>
        <p:spPr>
          <a:xfrm>
            <a:off x="6912527" y="2618838"/>
            <a:ext cx="3984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한국어 서비스는</a:t>
            </a:r>
            <a:r>
              <a:rPr lang="en-US" altLang="ko-KR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????</a:t>
            </a:r>
            <a:endParaRPr lang="ko-KR" altLang="en-US" sz="4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75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Drawing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304903" y="1178732"/>
            <a:ext cx="98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E3CEB0-BF24-48D2-AE01-78092433BEAF}"/>
              </a:ext>
            </a:extLst>
          </p:cNvPr>
          <p:cNvSpPr/>
          <p:nvPr/>
        </p:nvSpPr>
        <p:spPr>
          <a:xfrm>
            <a:off x="455800" y="1859825"/>
            <a:ext cx="10936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인공지능 </a:t>
            </a:r>
            <a:r>
              <a:rPr lang="ko-KR" altLang="en-US" sz="2400" dirty="0">
                <a:solidFill>
                  <a:srgbClr val="0070C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 자체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어려움</a:t>
            </a:r>
            <a:endParaRPr lang="en-US" altLang="ko-KR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83088-819F-4CAE-AE38-A6D97C6791A0}"/>
              </a:ext>
            </a:extLst>
          </p:cNvPr>
          <p:cNvSpPr/>
          <p:nvPr/>
        </p:nvSpPr>
        <p:spPr>
          <a:xfrm>
            <a:off x="455801" y="2598003"/>
            <a:ext cx="1093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en-US" altLang="ko-KR" sz="2400" dirty="0">
                <a:solidFill>
                  <a:srgbClr val="0070C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GPU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제한의 문제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4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코랩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프로로도 해결이 안될 것으로 보임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FA4F7A-39B7-42DF-ABF8-65C976ECEDB1}"/>
              </a:ext>
            </a:extLst>
          </p:cNvPr>
          <p:cNvSpPr/>
          <p:nvPr/>
        </p:nvSpPr>
        <p:spPr>
          <a:xfrm>
            <a:off x="388688" y="4327206"/>
            <a:ext cx="1093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앱이나 웹 등 활용</a:t>
            </a:r>
            <a:endParaRPr lang="en-US" altLang="ko-KR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DCDCC8-0338-4609-ACF9-3706BDC6B20E}"/>
              </a:ext>
            </a:extLst>
          </p:cNvPr>
          <p:cNvSpPr/>
          <p:nvPr/>
        </p:nvSpPr>
        <p:spPr>
          <a:xfrm>
            <a:off x="304903" y="3505412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 활용 방법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B88413-52FB-4688-9E82-B5D4A9719A9D}"/>
              </a:ext>
            </a:extLst>
          </p:cNvPr>
          <p:cNvSpPr/>
          <p:nvPr/>
        </p:nvSpPr>
        <p:spPr>
          <a:xfrm>
            <a:off x="388688" y="4918167"/>
            <a:ext cx="1093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텍스트와 많이 틀린 그림에 대해 사용자의 피드백을 받아서 </a:t>
            </a:r>
            <a:r>
              <a:rPr lang="ko-KR" altLang="en-US" sz="24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재학습</a:t>
            </a:r>
            <a:endParaRPr lang="en-US" altLang="ko-KR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825DFEA-3B96-4781-B8CA-3FE04267D88B}"/>
              </a:ext>
            </a:extLst>
          </p:cNvPr>
          <p:cNvSpPr/>
          <p:nvPr/>
        </p:nvSpPr>
        <p:spPr>
          <a:xfrm rot="5400000">
            <a:off x="6014979" y="-2743860"/>
            <a:ext cx="162043" cy="12192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6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AI Traffic Light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9E5E6F-6262-47BB-8A67-ACC95E2A1AA8}"/>
              </a:ext>
            </a:extLst>
          </p:cNvPr>
          <p:cNvSpPr/>
          <p:nvPr/>
        </p:nvSpPr>
        <p:spPr>
          <a:xfrm>
            <a:off x="304903" y="1178732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필요성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A03B8E-5CEF-44A8-977C-1903F60027A3}"/>
              </a:ext>
            </a:extLst>
          </p:cNvPr>
          <p:cNvSpPr/>
          <p:nvPr/>
        </p:nvSpPr>
        <p:spPr>
          <a:xfrm>
            <a:off x="1107951" y="4824158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고령화 사회 진입 및 증가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074" name="Picture 2" descr="선생님의 나눔터 쌤동네">
            <a:extLst>
              <a:ext uri="{FF2B5EF4-FFF2-40B4-BE49-F238E27FC236}">
                <a16:creationId xmlns:a16="http://schemas.microsoft.com/office/drawing/2014/main" id="{7F701FC7-6F55-4833-AB7E-468E63A1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8" y="1887559"/>
            <a:ext cx="4500845" cy="28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6C0AE5-EB9C-471F-9CD4-063BB9C776C7}"/>
              </a:ext>
            </a:extLst>
          </p:cNvPr>
          <p:cNvSpPr/>
          <p:nvPr/>
        </p:nvSpPr>
        <p:spPr>
          <a:xfrm>
            <a:off x="7131622" y="4824158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고령 보행 사상자의 심각성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0477B-3BD4-4C14-AF72-38B801B7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2" y="2033842"/>
            <a:ext cx="4413570" cy="26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9928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5371</TotalTime>
  <Words>436</Words>
  <Application>Microsoft Office PowerPoint</Application>
  <PresentationFormat>와이드스크린</PresentationFormat>
  <Paragraphs>101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 Unicode MS</vt:lpstr>
      <vt:lpstr>경기천년제목 Bold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김영민</cp:lastModifiedBy>
  <cp:revision>128</cp:revision>
  <dcterms:created xsi:type="dcterms:W3CDTF">2018-04-24T17:14:44Z</dcterms:created>
  <dcterms:modified xsi:type="dcterms:W3CDTF">2021-10-28T01:40:30Z</dcterms:modified>
</cp:coreProperties>
</file>